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3" r:id="rId3"/>
    <p:sldId id="290" r:id="rId4"/>
    <p:sldId id="277" r:id="rId5"/>
    <p:sldId id="283" r:id="rId6"/>
    <p:sldId id="287" r:id="rId7"/>
    <p:sldId id="288" r:id="rId8"/>
    <p:sldId id="294" r:id="rId9"/>
    <p:sldId id="291" r:id="rId10"/>
    <p:sldId id="284" r:id="rId11"/>
    <p:sldId id="282" r:id="rId12"/>
    <p:sldId id="281" r:id="rId13"/>
    <p:sldId id="261" r:id="rId14"/>
    <p:sldId id="293" r:id="rId15"/>
    <p:sldId id="298" r:id="rId16"/>
    <p:sldId id="295" r:id="rId17"/>
    <p:sldId id="279" r:id="rId18"/>
    <p:sldId id="296" r:id="rId19"/>
    <p:sldId id="297" r:id="rId20"/>
    <p:sldId id="301" r:id="rId21"/>
    <p:sldId id="278" r:id="rId22"/>
    <p:sldId id="300" r:id="rId23"/>
    <p:sldId id="280" r:id="rId24"/>
    <p:sldId id="272" r:id="rId25"/>
    <p:sldId id="270" r:id="rId26"/>
    <p:sldId id="271" r:id="rId27"/>
    <p:sldId id="28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E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9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8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Relational Databases and SQL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June 8, 2016</a:t>
            </a:r>
          </a:p>
          <a:p>
            <a:pPr algn="ctr"/>
            <a:r>
              <a:rPr lang="en-US" dirty="0" smtClean="0"/>
              <a:t>Chris Schmitz and Bryan Jones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7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Control Language (DCL)</a:t>
            </a:r>
            <a:endParaRPr lang="en-US" b="1" u="sng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72448"/>
            <a:ext cx="98488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3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Definition Language (DDL)</a:t>
            </a:r>
            <a:endParaRPr lang="en-US" b="1" u="sng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882" y="1868827"/>
            <a:ext cx="5715412" cy="3869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1.</a:t>
            </a:r>
            <a:r>
              <a:rPr lang="en-US" dirty="0" smtClean="0"/>
              <a:t> </a:t>
            </a:r>
            <a:r>
              <a:rPr lang="en-US" b="1" u="sng" dirty="0" smtClean="0"/>
              <a:t>CREATE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sz="1800" i="1" dirty="0" smtClean="0">
                <a:sym typeface="Wingdings" panose="05000000000000000000" pitchFamily="2" charset="2"/>
              </a:rPr>
              <a:t>Table … Primary Key … Foreign Key … Indexes</a:t>
            </a:r>
            <a:endParaRPr lang="en-US" sz="18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52" y="2305696"/>
            <a:ext cx="4933950" cy="1400175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54882" y="4007701"/>
            <a:ext cx="5715412" cy="4110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</a:t>
            </a:r>
            <a:r>
              <a:rPr lang="en-US" b="1" u="sng" dirty="0" smtClean="0"/>
              <a:t>RENAME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sz="1800" i="1" dirty="0" smtClean="0">
                <a:sym typeface="Wingdings" panose="05000000000000000000" pitchFamily="2" charset="2"/>
              </a:rPr>
              <a:t>Table … Column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924675" y="4562995"/>
            <a:ext cx="5715412" cy="43251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ym typeface="Wingdings" panose="05000000000000000000" pitchFamily="2" charset="2"/>
              </a:rPr>
              <a:t>4.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b="1" u="sng" dirty="0" smtClean="0">
                <a:sym typeface="Wingdings" panose="05000000000000000000" pitchFamily="2" charset="2"/>
              </a:rPr>
              <a:t>DROP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sz="1800" i="1" dirty="0" smtClean="0">
                <a:sym typeface="Wingdings" panose="05000000000000000000" pitchFamily="2" charset="2"/>
              </a:rPr>
              <a:t>Table … Column</a:t>
            </a:r>
            <a:endParaRPr lang="en-US" sz="1800" i="1" dirty="0" smtClean="0"/>
          </a:p>
          <a:p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924675" y="1871121"/>
            <a:ext cx="5715412" cy="4002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3.</a:t>
            </a:r>
            <a:r>
              <a:rPr lang="en-US" dirty="0" smtClean="0"/>
              <a:t> </a:t>
            </a:r>
            <a:r>
              <a:rPr lang="en-US" b="1" u="sng" dirty="0" smtClean="0"/>
              <a:t>ALTER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sz="1800" i="1" dirty="0" smtClean="0">
                <a:sym typeface="Wingdings" panose="05000000000000000000" pitchFamily="2" charset="2"/>
              </a:rPr>
              <a:t>Column</a:t>
            </a:r>
            <a:endParaRPr lang="en-US" sz="1800" i="1" dirty="0" smtClean="0"/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52" y="4437158"/>
            <a:ext cx="4905375" cy="17335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675" y="2305696"/>
            <a:ext cx="5202040" cy="17975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675" y="4945646"/>
            <a:ext cx="290512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7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Manipulation Language (DML)</a:t>
            </a:r>
            <a:endParaRPr lang="en-US" b="1" u="sng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468541"/>
            <a:ext cx="3309963" cy="2380277"/>
          </a:xfrm>
        </p:spPr>
        <p:txBody>
          <a:bodyPr/>
          <a:lstStyle/>
          <a:p>
            <a:pPr marL="0" indent="0">
              <a:buNone/>
            </a:pPr>
            <a:endParaRPr lang="en-US" sz="200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“C” : INSERT   </a:t>
            </a: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Record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“R” : SELECT    Record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“U” : UPDATE </a:t>
            </a: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Record</a:t>
            </a:r>
            <a:endParaRPr lang="en-US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“D” : DELETE  </a:t>
            </a: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Record</a:t>
            </a:r>
            <a:endParaRPr lang="en-US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072" y="4676704"/>
            <a:ext cx="5553075" cy="219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3" y="5612482"/>
            <a:ext cx="3905250" cy="209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155" y="5573819"/>
            <a:ext cx="1847850" cy="295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071" y="2975332"/>
            <a:ext cx="7381875" cy="11049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9080155" y="5203706"/>
            <a:ext cx="3256417" cy="3686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… vs. TRUNCATE</a:t>
            </a:r>
            <a:endParaRPr lang="en-US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791072" y="5230614"/>
            <a:ext cx="3256417" cy="3686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DELETE</a:t>
            </a:r>
            <a:endParaRPr lang="en-US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791071" y="4301456"/>
            <a:ext cx="3256417" cy="3686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UPDATE</a:t>
            </a:r>
            <a:endParaRPr lang="en-US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791070" y="2609474"/>
            <a:ext cx="3256417" cy="3686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INSERT</a:t>
            </a:r>
            <a:endParaRPr lang="en-US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752261" y="1968586"/>
            <a:ext cx="6525684" cy="4999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2800" b="1" i="1" dirty="0" smtClean="0"/>
              <a:t>“CRUD” Statements </a:t>
            </a:r>
            <a:r>
              <a:rPr lang="en-US" sz="1800" b="1" i="1" dirty="0" smtClean="0"/>
              <a:t>(Create … Read … Update … Delete)</a:t>
            </a:r>
          </a:p>
        </p:txBody>
      </p:sp>
    </p:spTree>
    <p:extLst>
      <p:ext uri="{BB962C8B-B14F-4D97-AF65-F5344CB8AC3E}">
        <p14:creationId xmlns:p14="http://schemas.microsoft.com/office/powerpoint/2010/main" val="177700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Query Language (DQL)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917" y="2646796"/>
            <a:ext cx="6662763" cy="3655149"/>
          </a:xfrm>
        </p:spPr>
        <p:txBody>
          <a:bodyPr>
            <a:normAutofit/>
          </a:bodyPr>
          <a:lstStyle/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SELECT    </a:t>
            </a:r>
            <a:r>
              <a:rPr lang="en-US" sz="1800" i="1" dirty="0" smtClean="0"/>
              <a:t>&lt;&lt; field names &gt;&gt;</a:t>
            </a:r>
            <a:endParaRPr lang="en-US" sz="1800" i="1" dirty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WHERE</a:t>
            </a:r>
            <a:endParaRPr lang="en-US" dirty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Operators  </a:t>
            </a:r>
            <a:r>
              <a:rPr lang="en-US" sz="1800" i="1" dirty="0"/>
              <a:t>(IN, LIKE</a:t>
            </a:r>
            <a:r>
              <a:rPr lang="en-US" sz="1800" i="1" dirty="0" smtClean="0"/>
              <a:t>, Equals, BETWEEN)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GROUP </a:t>
            </a:r>
            <a:r>
              <a:rPr lang="en-US" dirty="0"/>
              <a:t>BY </a:t>
            </a:r>
            <a:r>
              <a:rPr lang="en-US" dirty="0">
                <a:solidFill>
                  <a:srgbClr val="00B0F0"/>
                </a:solidFill>
              </a:rPr>
              <a:t>.... </a:t>
            </a:r>
            <a:r>
              <a:rPr lang="en-US" dirty="0" smtClean="0">
                <a:solidFill>
                  <a:srgbClr val="00B0F0"/>
                </a:solidFill>
              </a:rPr>
              <a:t>Aggregates </a:t>
            </a:r>
            <a:r>
              <a:rPr lang="en-US" dirty="0" smtClean="0"/>
              <a:t>(e.g. SUM</a:t>
            </a:r>
            <a:r>
              <a:rPr lang="en-US" dirty="0"/>
              <a:t>, MIN, MAX, </a:t>
            </a:r>
            <a:r>
              <a:rPr lang="en-US" dirty="0" smtClean="0"/>
              <a:t>AVG)</a:t>
            </a:r>
            <a:endParaRPr lang="en-US" dirty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HAVING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ORDER BY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/>
              <a:t>LIMIT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…. </a:t>
            </a:r>
            <a:r>
              <a:rPr lang="en-US" sz="1800" i="1" dirty="0"/>
              <a:t>a</a:t>
            </a:r>
            <a:r>
              <a:rPr lang="en-US" sz="1800" i="1" dirty="0" smtClean="0"/>
              <a:t>lso, DISTINCT (e.g. SELECT DISTINCT city FROM bar;)</a:t>
            </a:r>
            <a:endParaRPr lang="en-US" sz="1800" i="1" dirty="0"/>
          </a:p>
          <a:p>
            <a:pPr indent="-27432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i="1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97280" y="2468541"/>
            <a:ext cx="3309963" cy="23802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en-US" sz="200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“C” : INSERT 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 Record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“R” : SELECT    Record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“U” : UPDATE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 Record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“D” : DELETE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 Record</a:t>
            </a:r>
            <a:endParaRPr lang="en-US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42" y="2646797"/>
            <a:ext cx="2517895" cy="40120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752261" y="1968586"/>
            <a:ext cx="6525684" cy="4999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2800" b="1" i="1" dirty="0" smtClean="0"/>
              <a:t>“CRUD” Statements </a:t>
            </a:r>
            <a:r>
              <a:rPr lang="en-US" sz="1800" b="1" i="1" dirty="0" smtClean="0"/>
              <a:t>(Create … Read … Update … Delete)</a:t>
            </a:r>
          </a:p>
        </p:txBody>
      </p:sp>
    </p:spTree>
    <p:extLst>
      <p:ext uri="{BB962C8B-B14F-4D97-AF65-F5344CB8AC3E}">
        <p14:creationId xmlns:p14="http://schemas.microsoft.com/office/powerpoint/2010/main" val="125628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DQL - </a:t>
            </a:r>
            <a:r>
              <a:rPr lang="en-US" b="1" dirty="0" smtClean="0">
                <a:solidFill>
                  <a:schemeClr val="tx1"/>
                </a:solidFill>
              </a:rPr>
              <a:t>SELECT</a:t>
            </a:r>
            <a:r>
              <a:rPr lang="en-US" dirty="0" smtClean="0"/>
              <a:t> Statement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507" y="2735425"/>
            <a:ext cx="5284558" cy="126772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8691618" y="2924728"/>
            <a:ext cx="914400" cy="8238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9606018" y="2661745"/>
            <a:ext cx="2150075" cy="56347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</a:rPr>
              <a:t>Fields to Retrieve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691618" y="3912443"/>
            <a:ext cx="914400" cy="8238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9606019" y="3641221"/>
            <a:ext cx="2150074" cy="56347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</a:rPr>
              <a:t>Filter Criteria for Table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87216" y="3395258"/>
            <a:ext cx="940622" cy="6256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137142" y="3109815"/>
            <a:ext cx="2150074" cy="57088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</a:rPr>
              <a:t>Table to Access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933559" y="2464022"/>
            <a:ext cx="430517" cy="376118"/>
          </a:xfrm>
          <a:prstGeom prst="ellipse">
            <a:avLst/>
          </a:prstGeom>
          <a:solidFill>
            <a:srgbClr val="BEEFFE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 dirty="0" smtClean="0">
                <a:solidFill>
                  <a:srgbClr val="7030A0"/>
                </a:solidFill>
              </a:rPr>
              <a:t>1</a:t>
            </a:r>
            <a:endParaRPr lang="en-US" sz="900" b="1" i="1" dirty="0">
              <a:solidFill>
                <a:srgbClr val="7030A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8961227" y="3434501"/>
            <a:ext cx="430517" cy="376118"/>
          </a:xfrm>
          <a:prstGeom prst="ellipse">
            <a:avLst/>
          </a:prstGeom>
          <a:solidFill>
            <a:srgbClr val="BEEFFE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 dirty="0" smtClean="0">
                <a:solidFill>
                  <a:srgbClr val="7030A0"/>
                </a:solidFill>
              </a:rPr>
              <a:t>5</a:t>
            </a:r>
            <a:endParaRPr lang="en-US" sz="900" b="1" i="1" dirty="0">
              <a:solidFill>
                <a:srgbClr val="7030A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507169" y="2932966"/>
            <a:ext cx="430517" cy="376118"/>
          </a:xfrm>
          <a:prstGeom prst="ellipse">
            <a:avLst/>
          </a:prstGeom>
          <a:solidFill>
            <a:srgbClr val="BEEFFE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 dirty="0" smtClean="0">
                <a:solidFill>
                  <a:srgbClr val="7030A0"/>
                </a:solidFill>
              </a:rPr>
              <a:t>3</a:t>
            </a:r>
            <a:endParaRPr lang="en-US" sz="900" b="1" i="1" dirty="0">
              <a:solidFill>
                <a:srgbClr val="7030A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841" y="453372"/>
            <a:ext cx="1869245" cy="113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5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315" y="2744185"/>
            <a:ext cx="3761863" cy="33930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DQL - </a:t>
            </a:r>
            <a:r>
              <a:rPr lang="en-US" b="1" dirty="0" smtClean="0">
                <a:solidFill>
                  <a:schemeClr val="tx1"/>
                </a:solidFill>
              </a:rPr>
              <a:t>SELECT</a:t>
            </a:r>
            <a:r>
              <a:rPr lang="en-US" dirty="0" smtClean="0"/>
              <a:t> Statement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995573" y="4830554"/>
            <a:ext cx="914400" cy="8238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909973" y="4609649"/>
            <a:ext cx="2150074" cy="4418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</a:rPr>
              <a:t>Filter Criteria for Grouped Condition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988976" y="4339659"/>
            <a:ext cx="844198" cy="165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846349" y="4101394"/>
            <a:ext cx="2150074" cy="4486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</a:rPr>
              <a:t>Grouping Condition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846349" y="5051458"/>
            <a:ext cx="2150074" cy="45458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</a:rPr>
              <a:t>Order Condition for the Result Set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994884" y="5278751"/>
            <a:ext cx="844198" cy="165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204948" y="3869118"/>
            <a:ext cx="430517" cy="376118"/>
          </a:xfrm>
          <a:prstGeom prst="ellipse">
            <a:avLst/>
          </a:prstGeom>
          <a:solidFill>
            <a:srgbClr val="BEEFFE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 dirty="0" smtClean="0">
                <a:solidFill>
                  <a:srgbClr val="7030A0"/>
                </a:solidFill>
              </a:rPr>
              <a:t>7</a:t>
            </a:r>
            <a:endParaRPr lang="en-US" sz="900" b="1" i="1" dirty="0">
              <a:solidFill>
                <a:srgbClr val="7030A0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3201724" y="4770981"/>
            <a:ext cx="430517" cy="376118"/>
          </a:xfrm>
          <a:prstGeom prst="ellipse">
            <a:avLst/>
          </a:prstGeom>
          <a:solidFill>
            <a:srgbClr val="BEEFFE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 dirty="0" smtClean="0">
                <a:solidFill>
                  <a:srgbClr val="7030A0"/>
                </a:solidFill>
              </a:rPr>
              <a:t>11</a:t>
            </a:r>
            <a:endParaRPr lang="en-US" sz="900" b="1" i="1" dirty="0">
              <a:solidFill>
                <a:srgbClr val="7030A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7264286" y="4385308"/>
            <a:ext cx="430517" cy="376118"/>
          </a:xfrm>
          <a:prstGeom prst="ellipse">
            <a:avLst/>
          </a:prstGeom>
          <a:solidFill>
            <a:srgbClr val="BEEFFE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 dirty="0" smtClean="0">
                <a:solidFill>
                  <a:srgbClr val="7030A0"/>
                </a:solidFill>
              </a:rPr>
              <a:t>9</a:t>
            </a:r>
            <a:endParaRPr lang="en-US" sz="900" b="1" i="1" dirty="0">
              <a:solidFill>
                <a:srgbClr val="7030A0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5846394" y="2308413"/>
            <a:ext cx="184347" cy="391164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263212" y="2295061"/>
            <a:ext cx="146633" cy="386752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5317113" y="1904805"/>
            <a:ext cx="1058562" cy="3929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713427" y="1901791"/>
            <a:ext cx="1058562" cy="3929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</a:rPr>
              <a:t>Alias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841" y="453372"/>
            <a:ext cx="1869245" cy="1134328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6979347" y="5797870"/>
            <a:ext cx="914400" cy="8238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7893747" y="5576965"/>
            <a:ext cx="2150074" cy="4418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</a:rPr>
              <a:t>Limit Criteria for Returned Result Set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248060" y="5352624"/>
            <a:ext cx="430517" cy="376118"/>
          </a:xfrm>
          <a:prstGeom prst="ellipse">
            <a:avLst/>
          </a:prstGeom>
          <a:solidFill>
            <a:srgbClr val="BEEFFE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1" dirty="0" smtClean="0">
                <a:solidFill>
                  <a:srgbClr val="7030A0"/>
                </a:solidFill>
              </a:rPr>
              <a:t>13</a:t>
            </a:r>
            <a:endParaRPr lang="en-US" sz="900" b="1" i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0476" y="2744185"/>
            <a:ext cx="2536610" cy="120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1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98547"/>
          </a:xfrm>
        </p:spPr>
        <p:txBody>
          <a:bodyPr>
            <a:normAutofit/>
          </a:bodyPr>
          <a:lstStyle/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Should </a:t>
            </a:r>
            <a:r>
              <a:rPr lang="en-US" b="1" i="1" dirty="0" smtClean="0"/>
              <a:t>represent one “thing” </a:t>
            </a:r>
            <a:r>
              <a:rPr lang="en-US" dirty="0" smtClean="0"/>
              <a:t>of interest to the business (e.g. Bar, Event, Users)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i="1" dirty="0" smtClean="0"/>
              <a:t>Relevant columns (e.g. attributes)</a:t>
            </a:r>
            <a:r>
              <a:rPr lang="en-US" dirty="0" smtClean="0"/>
              <a:t> … and no missing columns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i="1" dirty="0" smtClean="0"/>
              <a:t>Sensible data </a:t>
            </a:r>
            <a:r>
              <a:rPr lang="en-US" b="1" i="1" dirty="0"/>
              <a:t>t</a:t>
            </a:r>
            <a:r>
              <a:rPr lang="en-US" b="1" i="1" dirty="0" smtClean="0"/>
              <a:t>ypes </a:t>
            </a:r>
            <a:r>
              <a:rPr lang="en-US" dirty="0" smtClean="0"/>
              <a:t>for columns</a:t>
            </a:r>
            <a:endParaRPr lang="en-US" dirty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Use a </a:t>
            </a:r>
            <a:r>
              <a:rPr lang="en-US" b="1" i="1" dirty="0" smtClean="0"/>
              <a:t>Primary Key </a:t>
            </a:r>
            <a:r>
              <a:rPr lang="en-US" dirty="0" smtClean="0"/>
              <a:t>constraint (usually)</a:t>
            </a:r>
            <a:endParaRPr lang="en-US" dirty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Use </a:t>
            </a:r>
            <a:r>
              <a:rPr lang="en-US" b="1" i="1" dirty="0" smtClean="0"/>
              <a:t>other constraints </a:t>
            </a:r>
            <a:r>
              <a:rPr lang="en-US" dirty="0" smtClean="0"/>
              <a:t>(Unique, Foreign Keys)</a:t>
            </a:r>
            <a:endParaRPr lang="en-US" dirty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Use </a:t>
            </a:r>
            <a:r>
              <a:rPr lang="en-US" b="1" i="1" dirty="0" smtClean="0"/>
              <a:t>Indexes</a:t>
            </a:r>
            <a:r>
              <a:rPr lang="en-US" dirty="0" smtClean="0"/>
              <a:t> where needed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Should be in </a:t>
            </a:r>
            <a:r>
              <a:rPr lang="en-US" b="1" i="1" dirty="0" smtClean="0"/>
              <a:t>Third Normal Form (“3NF”)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672" y="3083783"/>
            <a:ext cx="45053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4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Keys, Constraints,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98547"/>
          </a:xfrm>
        </p:spPr>
        <p:txBody>
          <a:bodyPr>
            <a:normAutofit lnSpcReduction="10000"/>
          </a:bodyPr>
          <a:lstStyle/>
          <a:p>
            <a:pPr indent="-274320">
              <a:buFont typeface="Arial" panose="020B0604020202020204" pitchFamily="34" charset="0"/>
              <a:buChar char="•"/>
            </a:pPr>
            <a:r>
              <a:rPr lang="en-US" b="1" dirty="0"/>
              <a:t>Primary </a:t>
            </a:r>
            <a:r>
              <a:rPr lang="en-US" b="1" dirty="0" smtClean="0"/>
              <a:t>Keys (PK’s)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PK’s guarantee each row is unique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Must be unique … NOT NULL … Immutable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PK’s define the Foreign Keys in dependent </a:t>
            </a:r>
            <a:r>
              <a:rPr lang="en-US" sz="1800" i="1" dirty="0"/>
              <a:t>t</a:t>
            </a:r>
            <a:r>
              <a:rPr lang="en-US" sz="1800" i="1" dirty="0" smtClean="0"/>
              <a:t>ables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Start with </a:t>
            </a:r>
            <a:r>
              <a:rPr lang="en-US" sz="1800" b="1" i="1" dirty="0" smtClean="0"/>
              <a:t>“natural” PK’s </a:t>
            </a:r>
            <a:r>
              <a:rPr lang="en-US" sz="1800" i="1" dirty="0" smtClean="0"/>
              <a:t>(barname, street, zip) …. Use a </a:t>
            </a:r>
            <a:r>
              <a:rPr lang="en-US" sz="1800" b="1" i="1" dirty="0" smtClean="0"/>
              <a:t>Surrogate PK </a:t>
            </a:r>
            <a:r>
              <a:rPr lang="en-US" sz="1800" i="1" dirty="0" smtClean="0"/>
              <a:t>if needed (barid)</a:t>
            </a:r>
          </a:p>
          <a:p>
            <a:pPr marL="292608" lvl="2" indent="0">
              <a:buNone/>
            </a:pPr>
            <a:endParaRPr lang="en-US" dirty="0" smtClean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dirty="0"/>
              <a:t>Constraints (Unique, </a:t>
            </a:r>
            <a:r>
              <a:rPr lang="en-US" b="1" dirty="0" smtClean="0"/>
              <a:t>Not Null, Foreign Key)</a:t>
            </a:r>
            <a:endParaRPr lang="en-US" b="1" dirty="0"/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Enforce </a:t>
            </a:r>
            <a:r>
              <a:rPr lang="en-US" sz="1800" i="1" dirty="0"/>
              <a:t>integrity of your data (e.g. “No dupe emails in Users table</a:t>
            </a:r>
            <a:r>
              <a:rPr lang="en-US" sz="1800" i="1" dirty="0" smtClean="0"/>
              <a:t>” … “We must have a zip code”)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Foreign Keys establish relationships b/w tables</a:t>
            </a:r>
            <a:endParaRPr lang="en-US" sz="1800" i="1" dirty="0"/>
          </a:p>
          <a:p>
            <a:pPr marL="0" indent="0">
              <a:buNone/>
            </a:pPr>
            <a:r>
              <a:rPr lang="en-US" sz="200" dirty="0" smtClean="0"/>
              <a:t>.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dirty="0" smtClean="0"/>
              <a:t>Indexes (Covered Index, Hash Index, Filtered Index)</a:t>
            </a:r>
            <a:endParaRPr lang="en-US" b="1" dirty="0"/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Improve Read (“SELECT”) performance … but Writes take longer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Data is duplicated on different files (and ordered) … points back to original data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Like a book index!</a:t>
            </a:r>
          </a:p>
          <a:p>
            <a:pPr lvl="2" indent="-274320">
              <a:buFont typeface="Arial" panose="020B0604020202020204" pitchFamily="34" charset="0"/>
              <a:buChar char="•"/>
            </a:pPr>
            <a:endParaRPr lang="en-US" i="1" dirty="0" smtClean="0"/>
          </a:p>
          <a:p>
            <a:pPr marL="0" indent="0">
              <a:buNone/>
            </a:pPr>
            <a:endParaRPr lang="en-US" dirty="0"/>
          </a:p>
          <a:p>
            <a:pPr indent="-27432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66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29747" cy="1450757"/>
          </a:xfrm>
        </p:spPr>
        <p:txBody>
          <a:bodyPr/>
          <a:lstStyle/>
          <a:p>
            <a:r>
              <a:rPr lang="en-US" dirty="0" smtClean="0"/>
              <a:t>Normalization &amp; Third Normal Form (3NF)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493358" cy="4398547"/>
          </a:xfrm>
        </p:spPr>
        <p:txBody>
          <a:bodyPr>
            <a:normAutofit/>
          </a:bodyPr>
          <a:lstStyle/>
          <a:p>
            <a:pPr indent="-274320">
              <a:buFont typeface="Arial" panose="020B0604020202020204" pitchFamily="34" charset="0"/>
              <a:buChar char="•"/>
            </a:pPr>
            <a:r>
              <a:rPr lang="en-US" b="1" dirty="0" smtClean="0"/>
              <a:t>Normalization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b="1" i="1" dirty="0" smtClean="0"/>
              <a:t>Identifying the one best place where each fact belongs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Minimizes redundant or unnecessary data elements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Ensures each entity is well-formed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E.F. Codd (again…)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dirty="0" smtClean="0"/>
              <a:t>First Normal (1NF)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Eliminate repeating groups and non-atomic data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Each column contains a single, discrete fact (ATOMIC!)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dirty="0" smtClean="0"/>
              <a:t>Second Normal (2NF)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ALL columns of each row are dependent on the </a:t>
            </a:r>
            <a:r>
              <a:rPr lang="en-US" sz="1800" b="1" i="1" dirty="0" smtClean="0"/>
              <a:t>entire</a:t>
            </a:r>
            <a:r>
              <a:rPr lang="en-US" sz="1800" i="1" dirty="0" smtClean="0"/>
              <a:t> Primary Key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i="1" dirty="0" smtClean="0"/>
              <a:t>Third Normal (3NF)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EACH column should </a:t>
            </a:r>
            <a:r>
              <a:rPr lang="en-US" sz="1800" b="1" i="1" dirty="0" smtClean="0"/>
              <a:t>only </a:t>
            </a:r>
            <a:r>
              <a:rPr lang="en-US" sz="1800" i="1" dirty="0" smtClean="0"/>
              <a:t>depend on the PK (… does the “city” column in our Bar table follow this rule?)</a:t>
            </a:r>
          </a:p>
          <a:p>
            <a:pPr marL="0" indent="0">
              <a:buNone/>
            </a:pPr>
            <a:endParaRPr lang="en-US" dirty="0"/>
          </a:p>
          <a:p>
            <a:pPr indent="-27432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8" name="Picture 2" descr="http://compass.emory.edu/training/Compass%20Reference%20Guide/FlashHelp/ScreenCaptures/Fundamentals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507" y="1924377"/>
            <a:ext cx="3763173" cy="193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7331676" y="2215978"/>
            <a:ext cx="914400" cy="2388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054892" y="2563250"/>
            <a:ext cx="1336243" cy="261872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5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29747" cy="1450757"/>
          </a:xfrm>
        </p:spPr>
        <p:txBody>
          <a:bodyPr/>
          <a:lstStyle/>
          <a:p>
            <a:r>
              <a:rPr lang="en-US" dirty="0" smtClean="0"/>
              <a:t>Normalization &amp; Third Normal Form (3NF)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290904"/>
              </p:ext>
            </p:extLst>
          </p:nvPr>
        </p:nvGraphicFramePr>
        <p:xfrm>
          <a:off x="1650312" y="1987115"/>
          <a:ext cx="8424563" cy="884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7073"/>
                <a:gridCol w="1099945"/>
                <a:gridCol w="1203509"/>
                <a:gridCol w="1214102"/>
                <a:gridCol w="1103870"/>
                <a:gridCol w="1359244"/>
                <a:gridCol w="1136820"/>
              </a:tblGrid>
              <a:tr h="36646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StudentID (PK)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MajorID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StudentMajor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CourseNum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CourseName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CompDate</a:t>
                      </a:r>
                      <a:endParaRPr lang="en-US" sz="1400" dirty="0"/>
                    </a:p>
                  </a:txBody>
                  <a:tcPr/>
                </a:tc>
              </a:tr>
              <a:tr h="47081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0001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Jones, Bryan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History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HIST101</a:t>
                      </a:r>
                    </a:p>
                    <a:p>
                      <a:r>
                        <a:rPr lang="en-US" sz="1400" dirty="0" smtClean="0"/>
                        <a:t>HIST201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Intro to History</a:t>
                      </a:r>
                    </a:p>
                    <a:p>
                      <a:r>
                        <a:rPr lang="en-US" sz="1400" dirty="0" smtClean="0"/>
                        <a:t>U.S.</a:t>
                      </a:r>
                      <a:r>
                        <a:rPr lang="en-US" sz="1400" baseline="0" dirty="0" smtClean="0"/>
                        <a:t> History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2012-12-17</a:t>
                      </a:r>
                    </a:p>
                    <a:p>
                      <a:r>
                        <a:rPr lang="en-US" sz="1400" dirty="0" smtClean="0"/>
                        <a:t>2013-05-31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511901"/>
              </p:ext>
            </p:extLst>
          </p:nvPr>
        </p:nvGraphicFramePr>
        <p:xfrm>
          <a:off x="1650312" y="3146495"/>
          <a:ext cx="53189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121"/>
                <a:gridCol w="972065"/>
                <a:gridCol w="996778"/>
                <a:gridCol w="815546"/>
                <a:gridCol w="126039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StudentID</a:t>
                      </a:r>
                      <a:r>
                        <a:rPr lang="en-US" sz="1400" baseline="0" dirty="0" smtClean="0"/>
                        <a:t> (PK)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LastName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FirstName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MajorID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StudentMajor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0001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Jones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Bryan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History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936333"/>
              </p:ext>
            </p:extLst>
          </p:nvPr>
        </p:nvGraphicFramePr>
        <p:xfrm>
          <a:off x="1668160" y="4354084"/>
          <a:ext cx="4775205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71012"/>
                <a:gridCol w="932841"/>
                <a:gridCol w="1005017"/>
                <a:gridCol w="146633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StudentID</a:t>
                      </a:r>
                      <a:r>
                        <a:rPr lang="en-US" sz="1400" baseline="0" dirty="0" smtClean="0"/>
                        <a:t> (PK)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LastName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FirstName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MajorID &lt;&lt; FK &gt;&gt;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0001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Jones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Bryan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HIST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777512"/>
              </p:ext>
            </p:extLst>
          </p:nvPr>
        </p:nvGraphicFramePr>
        <p:xfrm>
          <a:off x="8075823" y="4354084"/>
          <a:ext cx="2246186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74121"/>
                <a:gridCol w="9720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MajorID</a:t>
                      </a:r>
                      <a:r>
                        <a:rPr lang="en-US" sz="1400" baseline="0" dirty="0" smtClean="0"/>
                        <a:t> (PK)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Major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History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011073"/>
              </p:ext>
            </p:extLst>
          </p:nvPr>
        </p:nvGraphicFramePr>
        <p:xfrm>
          <a:off x="7101018" y="5271528"/>
          <a:ext cx="4226008" cy="914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95453"/>
                <a:gridCol w="1339505"/>
                <a:gridCol w="1491050"/>
              </a:tblGrid>
              <a:tr h="2214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CourseNum (PK)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CourseName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MajorID</a:t>
                      </a:r>
                      <a:r>
                        <a:rPr lang="en-US" sz="1400" baseline="0" dirty="0" smtClean="0"/>
                        <a:t> &lt;&lt; FK &gt;&gt;</a:t>
                      </a:r>
                      <a:endParaRPr lang="en-US" sz="1400" dirty="0"/>
                    </a:p>
                  </a:txBody>
                  <a:tcPr/>
                </a:tc>
              </a:tr>
              <a:tr h="2214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HIST101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Intro to History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HIST</a:t>
                      </a:r>
                      <a:endParaRPr lang="en-US" sz="1400" dirty="0"/>
                    </a:p>
                  </a:txBody>
                  <a:tcPr/>
                </a:tc>
              </a:tr>
              <a:tr h="2214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HIST201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U.S. History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HIST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Oval 10"/>
          <p:cNvSpPr/>
          <p:nvPr/>
        </p:nvSpPr>
        <p:spPr>
          <a:xfrm>
            <a:off x="265807" y="2008736"/>
            <a:ext cx="1274669" cy="863007"/>
          </a:xfrm>
          <a:prstGeom prst="ellipse">
            <a:avLst/>
          </a:prstGeom>
          <a:solidFill>
            <a:srgbClr val="BEEFFE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i="1" u="sng" dirty="0" smtClean="0">
                <a:solidFill>
                  <a:schemeClr val="bg2">
                    <a:lumMod val="10000"/>
                  </a:schemeClr>
                </a:solidFill>
              </a:rPr>
              <a:t>Not</a:t>
            </a:r>
            <a:r>
              <a:rPr lang="en-US" sz="1300" b="1" i="1" dirty="0" smtClean="0">
                <a:solidFill>
                  <a:schemeClr val="bg2">
                    <a:lumMod val="10000"/>
                  </a:schemeClr>
                </a:solidFill>
              </a:rPr>
              <a:t> Relational</a:t>
            </a:r>
            <a:endParaRPr lang="en-US" sz="13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65806" y="3085831"/>
            <a:ext cx="1274669" cy="863007"/>
          </a:xfrm>
          <a:prstGeom prst="ellipse">
            <a:avLst/>
          </a:prstGeom>
          <a:solidFill>
            <a:srgbClr val="BEEFFE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i="1" dirty="0" smtClean="0">
                <a:solidFill>
                  <a:schemeClr val="bg2">
                    <a:lumMod val="10000"/>
                  </a:schemeClr>
                </a:solidFill>
              </a:rPr>
              <a:t>1NF</a:t>
            </a:r>
          </a:p>
          <a:p>
            <a:pPr algn="ctr"/>
            <a:r>
              <a:rPr lang="en-US" sz="1300" b="1" i="1" dirty="0" smtClean="0">
                <a:solidFill>
                  <a:schemeClr val="bg2">
                    <a:lumMod val="10000"/>
                  </a:schemeClr>
                </a:solidFill>
              </a:rPr>
              <a:t>and 2NF ?</a:t>
            </a:r>
            <a:endParaRPr lang="en-US" sz="13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5805" y="4232757"/>
            <a:ext cx="1274669" cy="863007"/>
          </a:xfrm>
          <a:prstGeom prst="ellipse">
            <a:avLst/>
          </a:prstGeom>
          <a:solidFill>
            <a:srgbClr val="BEEFFE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i="1" dirty="0" smtClean="0">
                <a:solidFill>
                  <a:schemeClr val="bg2">
                    <a:lumMod val="10000"/>
                  </a:schemeClr>
                </a:solidFill>
              </a:rPr>
              <a:t>3NF</a:t>
            </a:r>
            <a:endParaRPr lang="en-US" sz="13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825577" y="2323335"/>
            <a:ext cx="1285103" cy="3459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310733" y="2256434"/>
            <a:ext cx="1103870" cy="6153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5424614" y="3517334"/>
            <a:ext cx="1285103" cy="3459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8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Relational Database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6152017" cy="4406785"/>
          </a:xfrm>
        </p:spPr>
        <p:txBody>
          <a:bodyPr/>
          <a:lstStyle/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Collection </a:t>
            </a:r>
            <a:r>
              <a:rPr lang="en-US" dirty="0"/>
              <a:t>of data </a:t>
            </a:r>
            <a:r>
              <a:rPr lang="en-US" dirty="0" smtClean="0"/>
              <a:t>in physical files on </a:t>
            </a:r>
            <a:r>
              <a:rPr lang="en-US" dirty="0"/>
              <a:t>a </a:t>
            </a:r>
            <a:r>
              <a:rPr lang="en-US" dirty="0" smtClean="0"/>
              <a:t>computer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is stored in </a:t>
            </a:r>
            <a:r>
              <a:rPr lang="en-US" b="1" u="sng" dirty="0" smtClean="0"/>
              <a:t>TABLES</a:t>
            </a:r>
            <a:r>
              <a:rPr lang="en-US" dirty="0" smtClean="0"/>
              <a:t> (e.g. Books, Users, Bars)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Each table contains </a:t>
            </a:r>
            <a:r>
              <a:rPr lang="en-US" b="1" u="sng" dirty="0" smtClean="0"/>
              <a:t>ROWS</a:t>
            </a:r>
            <a:r>
              <a:rPr lang="en-US" dirty="0" smtClean="0"/>
              <a:t> (an specific instance)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Each row contains </a:t>
            </a:r>
            <a:r>
              <a:rPr lang="en-US" b="1" u="sng" dirty="0" smtClean="0"/>
              <a:t>COLUMNS</a:t>
            </a:r>
            <a:r>
              <a:rPr lang="en-US" dirty="0" smtClean="0"/>
              <a:t> 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Each column represents a </a:t>
            </a:r>
            <a:r>
              <a:rPr lang="en-US" dirty="0"/>
              <a:t>single </a:t>
            </a:r>
            <a:r>
              <a:rPr lang="en-US" dirty="0" smtClean="0"/>
              <a:t>item </a:t>
            </a:r>
            <a:r>
              <a:rPr lang="en-US" dirty="0"/>
              <a:t>of </a:t>
            </a:r>
            <a:r>
              <a:rPr lang="en-US" dirty="0" smtClean="0"/>
              <a:t>data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Relational Algebra and Set Theory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E.F. Codd (1970’s)</a:t>
            </a:r>
          </a:p>
          <a:p>
            <a:pPr marL="0" indent="0">
              <a:buNone/>
            </a:pPr>
            <a:endParaRPr lang="en-US" sz="200" dirty="0" smtClean="0">
              <a:sym typeface="Wingdings" panose="05000000000000000000" pitchFamily="2" charset="2"/>
            </a:endParaRP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i="1" dirty="0" smtClean="0">
                <a:sym typeface="Wingdings" panose="05000000000000000000" pitchFamily="2" charset="2"/>
              </a:rPr>
              <a:t>Access data in different ways w/o restructuring the data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13" name="Picture 2" descr="http://compass.emory.edu/training/Compass%20Reference%20Guide/FlashHelp/ScreenCaptures/Fundamentals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507" y="1924377"/>
            <a:ext cx="3763173" cy="193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loud 14"/>
          <p:cNvSpPr/>
          <p:nvPr/>
        </p:nvSpPr>
        <p:spPr>
          <a:xfrm>
            <a:off x="7392507" y="4765224"/>
            <a:ext cx="2561968" cy="963827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</a:rPr>
              <a:t>Data is Very </a:t>
            </a:r>
            <a:r>
              <a:rPr lang="en-US" b="1" i="1" u="sng" dirty="0" smtClean="0">
                <a:solidFill>
                  <a:schemeClr val="accent1">
                    <a:lumMod val="50000"/>
                  </a:schemeClr>
                </a:solidFill>
              </a:rPr>
              <a:t>Structured</a:t>
            </a: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</a:rPr>
              <a:t>!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78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Tables Basics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644" y="1992012"/>
            <a:ext cx="7208109" cy="40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3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Tables Basics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684" y="2010033"/>
            <a:ext cx="6736721" cy="3789406"/>
          </a:xfrm>
        </p:spPr>
      </p:pic>
    </p:spTree>
    <p:extLst>
      <p:ext uri="{BB962C8B-B14F-4D97-AF65-F5344CB8AC3E}">
        <p14:creationId xmlns:p14="http://schemas.microsoft.com/office/powerpoint/2010/main" val="16355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Tables Basics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020" y="1993557"/>
            <a:ext cx="6993925" cy="393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NoSQL…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RDBMS </a:t>
            </a:r>
            <a:r>
              <a:rPr lang="en-US" dirty="0"/>
              <a:t>not great for </a:t>
            </a:r>
            <a:r>
              <a:rPr lang="en-US" dirty="0" smtClean="0"/>
              <a:t>everything (esp. Unstructured Data)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/>
              <a:t>Key </a:t>
            </a:r>
            <a:r>
              <a:rPr lang="en-US" dirty="0" smtClean="0"/>
              <a:t>Value ….  Documents …. Columns …. Graphs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/>
              <a:t>Schema vs. </a:t>
            </a:r>
            <a:r>
              <a:rPr lang="en-US" dirty="0" smtClean="0"/>
              <a:t>Schema-less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/>
              <a:t>ACID vs. </a:t>
            </a:r>
            <a:r>
              <a:rPr lang="en-US" dirty="0" smtClean="0"/>
              <a:t>BASE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However, NoSQL and RDBMS are converging (Mongo Row Locks …. PostgreSQL JSONB, etc.)</a:t>
            </a:r>
            <a:endParaRPr lang="en-US" dirty="0"/>
          </a:p>
        </p:txBody>
      </p:sp>
      <p:pic>
        <p:nvPicPr>
          <p:cNvPr id="2050" name="Picture 2" descr="https://upload.wikimedia.org/wikipedia/en/thumb/6/6b/Redis_Logo.svg/467px-Redis_Log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120" y="4909750"/>
            <a:ext cx="1618020" cy="54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en/thumb/4/45/MongoDB-Logo.svg/527px-MongoDB-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283" y="4844949"/>
            <a:ext cx="2164080" cy="58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4cti9u1qldo011vlvp4eutwnxf4-wpengine.netdna-ssl.com/wp-content/themes/qubole/images/why_qubole/hbase_logo-l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506" y="4482742"/>
            <a:ext cx="1327894" cy="134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allthingsgraphed.com/public/images/java-call-graph/neo4j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64" y="4749258"/>
            <a:ext cx="1736725" cy="93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22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Small Data Types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Smart Indexing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Minimize Variable Length Data Types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3NF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Reduce amount of data retrieved </a:t>
            </a:r>
            <a:r>
              <a:rPr lang="en-US" i="1" dirty="0" smtClean="0"/>
              <a:t>(WHERE and HAVING)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Minimize Cursors and Row-by-Row Operations (allow Sets to be Sets!)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Be Paranoid! Verify ALL User Input!!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13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Future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274320">
              <a:buFont typeface="Arial" panose="020B0604020202020204" pitchFamily="34" charset="0"/>
              <a:buChar char="•"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dirty="0" smtClean="0"/>
              <a:t>		Verifying User </a:t>
            </a:r>
            <a:r>
              <a:rPr lang="en-US" dirty="0"/>
              <a:t>Input …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Injection </a:t>
            </a:r>
            <a:r>
              <a:rPr lang="en-US" dirty="0" smtClean="0"/>
              <a:t>… </a:t>
            </a:r>
            <a:r>
              <a:rPr lang="en-US" dirty="0"/>
              <a:t>Prepared </a:t>
            </a:r>
            <a:r>
              <a:rPr lang="en-US" dirty="0" smtClean="0"/>
              <a:t>Statements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Objects :</a:t>
            </a:r>
            <a:r>
              <a:rPr lang="en-US" dirty="0" smtClean="0"/>
              <a:t>	Triggers</a:t>
            </a:r>
            <a:r>
              <a:rPr lang="en-US" dirty="0"/>
              <a:t> </a:t>
            </a:r>
            <a:r>
              <a:rPr lang="en-US" dirty="0" smtClean="0"/>
              <a:t>… Functions … Procedures … Views … Transactions … CTE’s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 :</a:t>
            </a:r>
            <a:r>
              <a:rPr lang="en-US" dirty="0" smtClean="0"/>
              <a:t>		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 </a:t>
            </a:r>
            <a:r>
              <a:rPr lang="en-US" dirty="0" smtClean="0"/>
              <a:t>… Caching</a:t>
            </a:r>
            <a:r>
              <a:rPr lang="en-US" dirty="0"/>
              <a:t> </a:t>
            </a:r>
            <a:r>
              <a:rPr lang="en-US" dirty="0" smtClean="0"/>
              <a:t>… Optimizer … Statistics</a:t>
            </a:r>
            <a:r>
              <a:rPr lang="en-US" dirty="0"/>
              <a:t> </a:t>
            </a:r>
            <a:r>
              <a:rPr lang="en-US" dirty="0" smtClean="0"/>
              <a:t>… Query Plan … RAID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:</a:t>
            </a:r>
            <a:r>
              <a:rPr lang="en-US" dirty="0" smtClean="0"/>
              <a:t>		Replication… Partitioning </a:t>
            </a:r>
            <a:r>
              <a:rPr lang="en-US" dirty="0"/>
              <a:t>… </a:t>
            </a:r>
            <a:r>
              <a:rPr lang="en-US" dirty="0" smtClean="0"/>
              <a:t>Sharding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:</a:t>
            </a:r>
            <a:r>
              <a:rPr lang="en-US" dirty="0" smtClean="0"/>
              <a:t>		Conceptual …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Logical</a:t>
            </a:r>
            <a:r>
              <a:rPr lang="en-US" dirty="0" smtClean="0"/>
              <a:t> … Physical … Requirements Gathering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Administration :</a:t>
            </a:r>
            <a:r>
              <a:rPr lang="en-US" dirty="0" smtClean="0"/>
              <a:t>	Users … Groups</a:t>
            </a:r>
            <a:r>
              <a:rPr lang="en-US" dirty="0"/>
              <a:t> </a:t>
            </a:r>
            <a:r>
              <a:rPr lang="en-US" dirty="0" smtClean="0"/>
              <a:t>… Permissions …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Backups and Restores (Cloud?)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Syntax :</a:t>
            </a:r>
            <a:r>
              <a:rPr lang="en-US" dirty="0" smtClean="0"/>
              <a:t>		Vendor Differences … ANSI and ISO Standards</a:t>
            </a:r>
          </a:p>
          <a:p>
            <a:pPr marL="0" indent="0">
              <a:buNone/>
            </a:pPr>
            <a:endParaRPr lang="en-US" sz="200" dirty="0" smtClean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……. and NoSQL !!!</a:t>
            </a: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7429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866915" cy="4023360"/>
          </a:xfrm>
        </p:spPr>
        <p:txBody>
          <a:bodyPr/>
          <a:lstStyle/>
          <a:p>
            <a:pPr marL="274320" indent="-457200">
              <a:buFont typeface="+mj-lt"/>
              <a:buAutoNum type="arabicPeriod"/>
            </a:pPr>
            <a:r>
              <a:rPr lang="en-US" i="1" dirty="0" smtClean="0"/>
              <a:t>“Head First SQL”</a:t>
            </a:r>
          </a:p>
          <a:p>
            <a:pPr marL="274320" indent="-457200">
              <a:buFont typeface="+mj-lt"/>
              <a:buAutoNum type="arabicPeriod"/>
            </a:pPr>
            <a:endParaRPr lang="en-US" dirty="0" smtClean="0"/>
          </a:p>
          <a:p>
            <a:pPr marL="274320" indent="-457200">
              <a:buFont typeface="+mj-lt"/>
              <a:buAutoNum type="arabicPeriod"/>
            </a:pPr>
            <a:endParaRPr lang="en-US" dirty="0" smtClean="0"/>
          </a:p>
          <a:p>
            <a:pPr marL="274320" indent="-457200">
              <a:buFont typeface="+mj-lt"/>
              <a:buAutoNum type="arabicPeriod"/>
            </a:pPr>
            <a:r>
              <a:rPr lang="en-US" i="1" dirty="0" smtClean="0"/>
              <a:t>“SQL Queries For Mere Mortals” (3</a:t>
            </a:r>
            <a:r>
              <a:rPr lang="en-US" i="1" baseline="30000" dirty="0" smtClean="0"/>
              <a:t>rd</a:t>
            </a:r>
            <a:r>
              <a:rPr lang="en-US" i="1" dirty="0" smtClean="0"/>
              <a:t>)</a:t>
            </a:r>
          </a:p>
          <a:p>
            <a:pPr marL="274320" indent="-457200">
              <a:buFont typeface="+mj-lt"/>
              <a:buAutoNum type="arabicPeriod"/>
            </a:pPr>
            <a:endParaRPr lang="en-US" dirty="0" smtClean="0"/>
          </a:p>
          <a:p>
            <a:pPr marL="27432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sz="600" dirty="0" smtClean="0"/>
          </a:p>
          <a:p>
            <a:pPr marL="274320" indent="-457200">
              <a:buFont typeface="+mj-lt"/>
              <a:buAutoNum type="arabicPeriod" startAt="3"/>
            </a:pPr>
            <a:r>
              <a:rPr lang="en-US" i="1" dirty="0" smtClean="0"/>
              <a:t>“Database Design For Mere Mortals” (3</a:t>
            </a:r>
            <a:r>
              <a:rPr lang="en-US" i="1" baseline="30000" dirty="0" smtClean="0"/>
              <a:t>rd</a:t>
            </a:r>
            <a:r>
              <a:rPr lang="en-US" i="1" dirty="0" smtClean="0"/>
              <a:t>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8765" y="1845734"/>
            <a:ext cx="4866915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457200">
              <a:buFont typeface="+mj-lt"/>
              <a:buAutoNum type="arabicPeriod" startAt="4"/>
            </a:pPr>
            <a:r>
              <a:rPr lang="en-US" i="1" dirty="0" smtClean="0"/>
              <a:t>“SQL Clearly Explained” (3</a:t>
            </a:r>
            <a:r>
              <a:rPr lang="en-US" i="1" baseline="30000" dirty="0" smtClean="0"/>
              <a:t>rd</a:t>
            </a:r>
            <a:r>
              <a:rPr lang="en-US" i="1" dirty="0" smtClean="0"/>
              <a:t>)</a:t>
            </a:r>
          </a:p>
          <a:p>
            <a:pPr marL="274320" indent="-457200">
              <a:buFont typeface="+mj-lt"/>
              <a:buAutoNum type="arabicPeriod" startAt="4"/>
            </a:pPr>
            <a:endParaRPr lang="en-US" dirty="0" smtClean="0"/>
          </a:p>
          <a:p>
            <a:pPr marL="274320" indent="-457200">
              <a:buFont typeface="+mj-lt"/>
              <a:buAutoNum type="arabicPeriod" startAt="4"/>
            </a:pPr>
            <a:endParaRPr lang="en-US" dirty="0" smtClean="0"/>
          </a:p>
          <a:p>
            <a:pPr marL="274320" indent="-457200">
              <a:buFont typeface="+mj-lt"/>
              <a:buAutoNum type="arabicPeriod" startAt="4"/>
            </a:pPr>
            <a:r>
              <a:rPr lang="en-US" i="1" dirty="0" smtClean="0"/>
              <a:t>“SQL Performance Explained”</a:t>
            </a:r>
          </a:p>
          <a:p>
            <a:pPr marL="274320" indent="-457200">
              <a:buFont typeface="+mj-lt"/>
              <a:buAutoNum type="arabicPeriod" startAt="4"/>
            </a:pPr>
            <a:endParaRPr lang="en-US" dirty="0" smtClean="0"/>
          </a:p>
          <a:p>
            <a:pPr marL="274320" indent="-457200">
              <a:buFont typeface="+mj-lt"/>
              <a:buAutoNum type="arabicPeriod" startAt="4"/>
            </a:pPr>
            <a:endParaRPr lang="en-US" dirty="0" smtClean="0"/>
          </a:p>
          <a:p>
            <a:pPr marL="274320" indent="-457200">
              <a:buFont typeface="+mj-lt"/>
              <a:buAutoNum type="arabicPeriod" startAt="4"/>
            </a:pPr>
            <a:endParaRPr lang="en-US" sz="600" dirty="0" smtClean="0"/>
          </a:p>
          <a:p>
            <a:pPr marL="274320" indent="-457200">
              <a:buFont typeface="+mj-lt"/>
              <a:buAutoNum type="arabicPeriod" startAt="4"/>
            </a:pPr>
            <a:r>
              <a:rPr lang="en-US" i="1" dirty="0" smtClean="0"/>
              <a:t>“The Art of SQL”</a:t>
            </a:r>
            <a:endParaRPr lang="en-US" i="1" dirty="0"/>
          </a:p>
        </p:txBody>
      </p:sp>
      <p:pic>
        <p:nvPicPr>
          <p:cNvPr id="1026" name="Picture 2" descr="http://ecx.images-amazon.com/images/I/51F8NgTHQOL._SX431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639" y="1911637"/>
            <a:ext cx="828246" cy="9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cx.images-amazon.com/images/I/51nDufgoDqL._SX362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639" y="3641124"/>
            <a:ext cx="828246" cy="97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ecx.images-amazon.com/images/I/51NnqXILVjL._SX353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330" y="5246117"/>
            <a:ext cx="899805" cy="100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ecx.images-amazon.com/images/I/51T1ZhNlvVL._SX403_BO1,204,203,200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207" y="1911637"/>
            <a:ext cx="828246" cy="9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ecx.images-amazon.com/images/I/51UriESP8nL._SX324_BO1,204,203,200_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207" y="3641124"/>
            <a:ext cx="828246" cy="97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ecx.images-amazon.com/images/I/51MrFXDwhgL._SX379_BO1,204,203,200_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207" y="5246117"/>
            <a:ext cx="828246" cy="97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674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DQL - SELECT Statement -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460406" cy="4415023"/>
          </a:xfrm>
        </p:spPr>
        <p:txBody>
          <a:bodyPr>
            <a:normAutofit fontScale="85000" lnSpcReduction="20000"/>
          </a:bodyPr>
          <a:lstStyle/>
          <a:p>
            <a:pPr indent="-274320">
              <a:buFont typeface="Arial" panose="020B0604020202020204" pitchFamily="34" charset="0"/>
              <a:buChar char="•"/>
            </a:pPr>
            <a:r>
              <a:rPr lang="en-US" sz="1600" dirty="0" smtClean="0"/>
              <a:t>No table – SELECT date();</a:t>
            </a:r>
            <a:endParaRPr lang="en-US" sz="1600" dirty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sz="1600" dirty="0" smtClean="0"/>
              <a:t>One </a:t>
            </a:r>
            <a:r>
              <a:rPr lang="en-US" sz="1600" dirty="0"/>
              <a:t>table – SELECT </a:t>
            </a:r>
            <a:r>
              <a:rPr lang="en-US" sz="1600" dirty="0" smtClean="0"/>
              <a:t>* FROM bar;</a:t>
            </a:r>
            <a:endParaRPr lang="en-US" sz="1600" dirty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sz="1600" dirty="0" smtClean="0"/>
              <a:t>Filtering – </a:t>
            </a:r>
            <a:r>
              <a:rPr lang="en-US" sz="1600" dirty="0"/>
              <a:t>SELECT * FROM </a:t>
            </a:r>
            <a:r>
              <a:rPr lang="en-US" sz="1600" dirty="0" smtClean="0"/>
              <a:t>bar WHERE state = ‘MO’ ORDER BY joindate DESC;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sz="1600" dirty="0"/>
              <a:t>Filtering – SELECT * FROM </a:t>
            </a:r>
            <a:r>
              <a:rPr lang="en-US" sz="1600" dirty="0" smtClean="0"/>
              <a:t>bar </a:t>
            </a:r>
            <a:r>
              <a:rPr lang="en-US" sz="1600" dirty="0"/>
              <a:t>WHERE </a:t>
            </a:r>
            <a:r>
              <a:rPr lang="en-US" sz="1600" dirty="0" smtClean="0"/>
              <a:t>type LIKE ‘%Hole%’ ORDER </a:t>
            </a:r>
            <a:r>
              <a:rPr lang="en-US" sz="1600" dirty="0"/>
              <a:t>BY joindate DESC</a:t>
            </a:r>
            <a:r>
              <a:rPr lang="en-US" sz="1600" dirty="0" smtClean="0"/>
              <a:t>;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sz="1600" dirty="0"/>
              <a:t>Filtering – SELECT * FROM </a:t>
            </a:r>
            <a:r>
              <a:rPr lang="en-US" sz="1600" dirty="0" smtClean="0"/>
              <a:t>bar </a:t>
            </a:r>
            <a:r>
              <a:rPr lang="en-US" sz="1600" dirty="0"/>
              <a:t>WHERE </a:t>
            </a:r>
            <a:r>
              <a:rPr lang="en-US" sz="1600" dirty="0" smtClean="0"/>
              <a:t>type IN (‘Pool’, ‘Hole in the Wall’) ORDER </a:t>
            </a:r>
            <a:r>
              <a:rPr lang="en-US" sz="1600" dirty="0"/>
              <a:t>BY joindate DESC</a:t>
            </a:r>
            <a:r>
              <a:rPr lang="en-US" sz="1600" dirty="0" smtClean="0"/>
              <a:t>;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sz="1600" dirty="0"/>
              <a:t>Filtering – SELECT </a:t>
            </a:r>
            <a:r>
              <a:rPr lang="en-US" sz="1600" dirty="0" smtClean="0"/>
              <a:t>* FROM bar </a:t>
            </a:r>
            <a:r>
              <a:rPr lang="en-US" sz="1600" dirty="0"/>
              <a:t>WHERE joindate BETWEEN ‘2015-01-01’ AND ‘2015-12-31’ ORDER BY joindate ASC</a:t>
            </a:r>
            <a:r>
              <a:rPr lang="en-US" sz="1600" dirty="0" smtClean="0"/>
              <a:t>;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sz="1600" dirty="0" smtClean="0"/>
              <a:t>Filtering </a:t>
            </a:r>
            <a:r>
              <a:rPr lang="en-US" sz="1600" dirty="0"/>
              <a:t>– SELECT * FROM </a:t>
            </a:r>
            <a:r>
              <a:rPr lang="en-US" sz="1600" dirty="0" smtClean="0"/>
              <a:t>bar </a:t>
            </a:r>
            <a:r>
              <a:rPr lang="en-US" sz="1600" dirty="0"/>
              <a:t>WHERE </a:t>
            </a:r>
            <a:r>
              <a:rPr lang="en-US" sz="1600" dirty="0" smtClean="0"/>
              <a:t>city = ‘Creve Coeur’ AND type LIKE ‘%Hole%’;</a:t>
            </a:r>
            <a:endParaRPr lang="en-US" sz="1600" dirty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sz="1600" dirty="0"/>
              <a:t>Filtering – SELECT * FROM </a:t>
            </a:r>
            <a:r>
              <a:rPr lang="en-US" sz="1600" dirty="0" smtClean="0"/>
              <a:t>bar </a:t>
            </a:r>
            <a:r>
              <a:rPr lang="en-US" sz="1600" dirty="0"/>
              <a:t>WHERE city = ‘Creve Coeur’</a:t>
            </a:r>
            <a:r>
              <a:rPr lang="en-US" sz="1600" dirty="0" smtClean="0"/>
              <a:t> OR (type LIKE ‘%Hole%’ </a:t>
            </a:r>
            <a:r>
              <a:rPr lang="en-US" sz="1600" dirty="0"/>
              <a:t>AND </a:t>
            </a:r>
            <a:r>
              <a:rPr lang="en-US" sz="1600" dirty="0" smtClean="0"/>
              <a:t>rating &gt;= 4.5);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sz="1600" dirty="0"/>
              <a:t>Filtering – SELECT DISTINCT(joindate</a:t>
            </a:r>
            <a:r>
              <a:rPr lang="en-US" sz="1600" dirty="0" smtClean="0"/>
              <a:t>)  </a:t>
            </a:r>
            <a:r>
              <a:rPr lang="en-US" sz="1600" dirty="0"/>
              <a:t>FROM </a:t>
            </a:r>
            <a:r>
              <a:rPr lang="en-US" sz="1600" dirty="0" smtClean="0"/>
              <a:t>bar WHERE </a:t>
            </a:r>
            <a:r>
              <a:rPr lang="en-US" sz="1600" dirty="0"/>
              <a:t>city = ‘Creve Coeur’ </a:t>
            </a:r>
            <a:r>
              <a:rPr lang="en-US" sz="1600" dirty="0" smtClean="0"/>
              <a:t>;</a:t>
            </a:r>
            <a:endParaRPr lang="en-US" sz="1600" dirty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sz="1600" dirty="0" smtClean="0"/>
              <a:t>Grouping – </a:t>
            </a:r>
            <a:r>
              <a:rPr lang="en-US" sz="1600" dirty="0"/>
              <a:t>SELECT </a:t>
            </a:r>
            <a:r>
              <a:rPr lang="en-US" sz="1600" dirty="0" smtClean="0"/>
              <a:t>type, COUNT(*) AS [count] </a:t>
            </a:r>
            <a:r>
              <a:rPr lang="en-US" sz="1600" dirty="0"/>
              <a:t>FROM </a:t>
            </a:r>
            <a:r>
              <a:rPr lang="en-US" sz="1600" dirty="0" smtClean="0"/>
              <a:t>bar GROUP BY type;</a:t>
            </a:r>
            <a:endParaRPr lang="en-US" sz="1600" dirty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sz="1600" dirty="0" smtClean="0"/>
              <a:t>G/F – </a:t>
            </a:r>
            <a:r>
              <a:rPr lang="en-US" sz="1600" dirty="0"/>
              <a:t>SELECT </a:t>
            </a:r>
            <a:r>
              <a:rPr lang="en-US" sz="1600" dirty="0" smtClean="0"/>
              <a:t>type, </a:t>
            </a:r>
            <a:r>
              <a:rPr lang="en-US" sz="1600" dirty="0"/>
              <a:t>COUNT(*) AS [count] FROM </a:t>
            </a:r>
            <a:r>
              <a:rPr lang="en-US" sz="1600" dirty="0" smtClean="0"/>
              <a:t>bar </a:t>
            </a:r>
            <a:r>
              <a:rPr lang="en-US" sz="1600" dirty="0"/>
              <a:t>GROUP BY </a:t>
            </a:r>
            <a:r>
              <a:rPr lang="en-US" sz="1600" dirty="0" smtClean="0"/>
              <a:t>type HAVING COUNT(*) &gt; 1;</a:t>
            </a:r>
            <a:endParaRPr lang="en-US" sz="1600" dirty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sz="1600" dirty="0" smtClean="0"/>
              <a:t>G/F </a:t>
            </a:r>
            <a:r>
              <a:rPr lang="en-US" sz="1600" dirty="0"/>
              <a:t>– SELECT </a:t>
            </a:r>
            <a:r>
              <a:rPr lang="en-US" sz="1600" dirty="0" smtClean="0"/>
              <a:t>type, </a:t>
            </a:r>
            <a:r>
              <a:rPr lang="en-US" sz="1600" dirty="0"/>
              <a:t>COUNT(*) AS [count</a:t>
            </a:r>
            <a:r>
              <a:rPr lang="en-US" sz="1600" dirty="0" smtClean="0"/>
              <a:t>], MAX(joindate) </a:t>
            </a:r>
            <a:r>
              <a:rPr lang="en-US" sz="1600" dirty="0"/>
              <a:t>FROM </a:t>
            </a:r>
            <a:r>
              <a:rPr lang="en-US" sz="1600" dirty="0" smtClean="0"/>
              <a:t>bar </a:t>
            </a:r>
            <a:r>
              <a:rPr lang="en-US" sz="1600" dirty="0"/>
              <a:t>GROUP BY </a:t>
            </a:r>
            <a:r>
              <a:rPr lang="en-US" sz="1600" dirty="0" smtClean="0"/>
              <a:t>type </a:t>
            </a:r>
            <a:r>
              <a:rPr lang="en-US" sz="1600" dirty="0"/>
              <a:t>HAVING COUNT(*) &gt; </a:t>
            </a:r>
            <a:r>
              <a:rPr lang="en-US" sz="1600" dirty="0" smtClean="0"/>
              <a:t>1 ORDER BY [count] DESC;</a:t>
            </a:r>
            <a:endParaRPr lang="en-US" sz="1600" dirty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sz="1600" dirty="0" smtClean="0"/>
              <a:t>G/F </a:t>
            </a:r>
            <a:r>
              <a:rPr lang="en-US" sz="1600" dirty="0"/>
              <a:t>– SELECT </a:t>
            </a:r>
            <a:r>
              <a:rPr lang="en-US" sz="1600" dirty="0" smtClean="0"/>
              <a:t>type, </a:t>
            </a:r>
            <a:r>
              <a:rPr lang="en-US" sz="1600" dirty="0"/>
              <a:t>COUNT(*) AS [count], MAX(joindate) FROM </a:t>
            </a:r>
            <a:r>
              <a:rPr lang="en-US" sz="1600" dirty="0" smtClean="0"/>
              <a:t>bar WHERE joindate &gt;= ‘2016-01-01’ </a:t>
            </a:r>
            <a:r>
              <a:rPr lang="en-US" sz="1600" dirty="0"/>
              <a:t>GROUP BY </a:t>
            </a:r>
            <a:r>
              <a:rPr lang="en-US" sz="1600" dirty="0" smtClean="0"/>
              <a:t>type </a:t>
            </a:r>
            <a:r>
              <a:rPr lang="en-US" sz="1600" dirty="0"/>
              <a:t>HAVING COUNT(*) &gt; 1</a:t>
            </a:r>
            <a:r>
              <a:rPr lang="en-US" sz="1600" dirty="0" smtClean="0"/>
              <a:t>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76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smtClean="0"/>
              <a:t>Relational Database 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274320">
              <a:buFont typeface="Arial" panose="020B0604020202020204" pitchFamily="34" charset="0"/>
              <a:buChar char="•"/>
            </a:pPr>
            <a:r>
              <a:rPr lang="en-US" b="1" u="sng" dirty="0" smtClean="0"/>
              <a:t>Data</a:t>
            </a:r>
            <a:r>
              <a:rPr lang="en-US" dirty="0" smtClean="0"/>
              <a:t> </a:t>
            </a:r>
            <a:r>
              <a:rPr lang="en-US" i="1" dirty="0" smtClean="0"/>
              <a:t>(actual data stored)</a:t>
            </a:r>
          </a:p>
          <a:p>
            <a:pPr marL="624512" lvl="5" indent="-27432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800" i="1" dirty="0" smtClean="0"/>
              <a:t>Column </a:t>
            </a:r>
            <a:r>
              <a:rPr lang="en-US" sz="1800" i="1" dirty="0"/>
              <a:t>value of </a:t>
            </a:r>
            <a:r>
              <a:rPr lang="en-US" sz="1800" i="1" dirty="0" smtClean="0"/>
              <a:t>“Watkins, Melissa”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u="sng" dirty="0" smtClean="0"/>
              <a:t>Metadata</a:t>
            </a:r>
            <a:r>
              <a:rPr lang="en-US" dirty="0" smtClean="0"/>
              <a:t> </a:t>
            </a:r>
            <a:r>
              <a:rPr lang="en-US" i="1" dirty="0" smtClean="0"/>
              <a:t>(data </a:t>
            </a:r>
            <a:r>
              <a:rPr lang="en-US" i="1" u="sng" dirty="0" smtClean="0"/>
              <a:t>about</a:t>
            </a:r>
            <a:r>
              <a:rPr lang="en-US" i="1" dirty="0" smtClean="0"/>
              <a:t> the data)</a:t>
            </a:r>
            <a:endParaRPr lang="en-US" i="1" dirty="0"/>
          </a:p>
          <a:p>
            <a:pPr marL="624512" lvl="5" indent="-27432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800" i="1" dirty="0" smtClean="0"/>
              <a:t>Column name is “Owner Name” w/ a “VARCHAR” data ty</a:t>
            </a:r>
            <a:r>
              <a:rPr lang="en-US" sz="2000" i="1" dirty="0" smtClean="0"/>
              <a:t>pe</a:t>
            </a:r>
            <a:endParaRPr lang="en-US" i="1" dirty="0" smtClean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Various Data </a:t>
            </a:r>
            <a:r>
              <a:rPr lang="en-US" dirty="0"/>
              <a:t>Types </a:t>
            </a:r>
            <a:r>
              <a:rPr lang="en-US" dirty="0" smtClean="0"/>
              <a:t>(VARCHAR, NUMERIC, DATE)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Indexes … Constraints … Users … Groups</a:t>
            </a:r>
          </a:p>
          <a:p>
            <a:pPr indent="-27432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i="1" dirty="0" smtClean="0">
                <a:solidFill>
                  <a:schemeClr val="bg2">
                    <a:lumMod val="10000"/>
                  </a:schemeClr>
                </a:solidFill>
              </a:rPr>
              <a:t>Why RDBMS?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>
                <a:solidFill>
                  <a:schemeClr val="bg2">
                    <a:lumMod val="10000"/>
                  </a:schemeClr>
                </a:solidFill>
              </a:rPr>
              <a:t>Data Integrity … Low Storage Costs… ACID… Solid thinking about your Business</a:t>
            </a:r>
          </a:p>
          <a:p>
            <a:pPr marL="0" indent="0">
              <a:buNone/>
            </a:pPr>
            <a:endParaRPr lang="en-US" dirty="0" smtClean="0"/>
          </a:p>
          <a:p>
            <a:pPr indent="-27432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9" name="Picture 2" descr="http://compass.emory.edu/training/Compass%20Reference%20Guide/FlashHelp/ScreenCaptures/Fundamentals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507" y="1924377"/>
            <a:ext cx="3763173" cy="193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7158679" y="2075935"/>
            <a:ext cx="1227439" cy="3789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00766" y="3081774"/>
            <a:ext cx="1227439" cy="3789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3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089336" cy="4023360"/>
          </a:xfrm>
        </p:spPr>
        <p:txBody>
          <a:bodyPr/>
          <a:lstStyle/>
          <a:p>
            <a:pPr indent="-274320">
              <a:buFont typeface="Arial" panose="020B0604020202020204" pitchFamily="34" charset="0"/>
              <a:buChar char="•"/>
            </a:pPr>
            <a:r>
              <a:rPr lang="en-US" b="1" i="1" dirty="0" smtClean="0"/>
              <a:t>Numbers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i="1" dirty="0" smtClean="0"/>
              <a:t>Characters (VARCHAR vs. CHAR)</a:t>
            </a:r>
            <a:endParaRPr lang="en-US" b="1" i="1" dirty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b="1" i="1" dirty="0" smtClean="0"/>
              <a:t>Dates and Times</a:t>
            </a:r>
          </a:p>
          <a:p>
            <a:pPr marL="0" indent="0">
              <a:buNone/>
            </a:pPr>
            <a:endParaRPr lang="en-US" sz="400" dirty="0" smtClean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Auto increment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Enums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Binary Large Objects (BLOBs)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JSON …. XML … Key Value Pairs</a:t>
            </a:r>
            <a:endParaRPr lang="en-US" dirty="0"/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Spatial (e.g. longitudes and latitudes)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35957" y="1845733"/>
            <a:ext cx="4689923" cy="410198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u="sng" dirty="0" smtClean="0"/>
              <a:t>NULL</a:t>
            </a:r>
          </a:p>
          <a:p>
            <a:pPr marL="0" indent="0">
              <a:buNone/>
            </a:pPr>
            <a:r>
              <a:rPr lang="en-US" i="1" dirty="0" smtClean="0"/>
              <a:t>“Unknown state of a value”</a:t>
            </a:r>
          </a:p>
          <a:p>
            <a:pPr marL="0" indent="0">
              <a:buNone/>
            </a:pPr>
            <a:endParaRPr lang="en-US" sz="200" i="1" dirty="0" smtClean="0"/>
          </a:p>
          <a:p>
            <a:pPr marL="0" indent="0">
              <a:buNone/>
            </a:pPr>
            <a:r>
              <a:rPr lang="en-US" u="sng" dirty="0" smtClean="0"/>
              <a:t>Bad</a:t>
            </a:r>
            <a:r>
              <a:rPr lang="en-US" dirty="0" smtClean="0"/>
              <a:t> because 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Unexpected query results</a:t>
            </a:r>
          </a:p>
          <a:p>
            <a:pPr marL="0" indent="0">
              <a:buNone/>
            </a:pPr>
            <a:r>
              <a:rPr lang="en-US" dirty="0" smtClean="0"/>
              <a:t>    - Incomplete thinking about your business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Use ISNULL syntax to find NULLs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100" name="Picture 4" descr="http://www.iap.fr/actualites/laune/2008/Voeux/images/RSpmj1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020" y="1928722"/>
            <a:ext cx="1054448" cy="74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83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 –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0" y="5301048"/>
            <a:ext cx="4512688" cy="807308"/>
          </a:xfrm>
        </p:spPr>
        <p:txBody>
          <a:bodyPr>
            <a:normAutofit lnSpcReduction="10000"/>
          </a:bodyPr>
          <a:lstStyle/>
          <a:p>
            <a:r>
              <a:rPr lang="en-US" dirty="0" err="1" smtClean="0">
                <a:solidFill>
                  <a:srgbClr val="00B0F0"/>
                </a:solidFill>
              </a:rPr>
              <a:t>Tinyint</a:t>
            </a:r>
            <a:r>
              <a:rPr lang="en-US" dirty="0" smtClean="0">
                <a:solidFill>
                  <a:srgbClr val="00B0F0"/>
                </a:solidFill>
              </a:rPr>
              <a:t> – 1 Byte …. </a:t>
            </a:r>
            <a:r>
              <a:rPr lang="en-US" dirty="0" err="1" smtClean="0">
                <a:solidFill>
                  <a:srgbClr val="00B0F0"/>
                </a:solidFill>
              </a:rPr>
              <a:t>Mediumint</a:t>
            </a:r>
            <a:r>
              <a:rPr lang="en-US" dirty="0" smtClean="0">
                <a:solidFill>
                  <a:srgbClr val="00B0F0"/>
                </a:solidFill>
              </a:rPr>
              <a:t> – 3 bytes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Unsigned – 0 to MAX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2241584"/>
            <a:ext cx="9353550" cy="2724150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 rot="3144118">
            <a:off x="3163280" y="4841982"/>
            <a:ext cx="874114" cy="215792"/>
          </a:xfrm>
          <a:prstGeom prst="lef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/>
          <p:cNvSpPr/>
          <p:nvPr/>
        </p:nvSpPr>
        <p:spPr>
          <a:xfrm>
            <a:off x="3048000" y="5222789"/>
            <a:ext cx="2561968" cy="963827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</a:rPr>
              <a:t>Smaller is better!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70205" y="2471351"/>
            <a:ext cx="1103870" cy="3459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251621" y="2471350"/>
            <a:ext cx="1103870" cy="3459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http://logonoid.com/images/postgresql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775" y="2471350"/>
            <a:ext cx="1322630" cy="147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980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 –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4859" y="4906085"/>
            <a:ext cx="3507671" cy="100053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Use </a:t>
            </a:r>
            <a:r>
              <a:rPr lang="en-US" b="1" dirty="0" smtClean="0"/>
              <a:t>CHAR(n)</a:t>
            </a:r>
            <a:r>
              <a:rPr lang="en-US" dirty="0" smtClean="0"/>
              <a:t> when :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The values are short    - OR -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You know the length in advance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734" y="2433637"/>
            <a:ext cx="5860120" cy="194889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8994716">
            <a:off x="1501478" y="4234663"/>
            <a:ext cx="1593755" cy="185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277329" y="4906085"/>
            <a:ext cx="6725201" cy="13793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 smtClean="0"/>
              <a:t>CHAR(2)</a:t>
            </a:r>
            <a:r>
              <a:rPr lang="en-US" sz="1700" dirty="0"/>
              <a:t>	</a:t>
            </a:r>
            <a:r>
              <a:rPr lang="en-US" sz="1700" dirty="0" smtClean="0"/>
              <a:t>	‘MO’ = 2 bytes   … ‘M’  = 2 bytes  … ‘MOLE4’ = n.a.</a:t>
            </a:r>
          </a:p>
          <a:p>
            <a:pPr marL="0" indent="0">
              <a:buNone/>
            </a:pPr>
            <a:r>
              <a:rPr lang="en-US" sz="1700" dirty="0"/>
              <a:t>CHAR(5)		‘MO’ = 5 bytes   … ‘M’  = 5 bytes  … ‘</a:t>
            </a:r>
            <a:r>
              <a:rPr lang="en-US" sz="1700" dirty="0" smtClean="0"/>
              <a:t>MOLE4’ </a:t>
            </a:r>
            <a:r>
              <a:rPr lang="en-US" sz="1700" dirty="0"/>
              <a:t>= 5 </a:t>
            </a:r>
            <a:r>
              <a:rPr lang="en-US" sz="1700" dirty="0" smtClean="0"/>
              <a:t>bytes</a:t>
            </a:r>
          </a:p>
          <a:p>
            <a:pPr marL="0" indent="0">
              <a:buNone/>
            </a:pPr>
            <a:r>
              <a:rPr lang="en-US" sz="1700" dirty="0" smtClean="0"/>
              <a:t>VARCHAR(100)	‘MO’ = 3 bytes   ... ‘M’ = 2 bytes   … ‘MOLE4’ = 6 bytes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596714" y="4942552"/>
            <a:ext cx="0" cy="1046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http://logonoid.com/images/postgresql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775" y="2471350"/>
            <a:ext cx="1322630" cy="147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608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 – Dates and Times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2424112"/>
            <a:ext cx="9534139" cy="2009775"/>
          </a:xfrm>
          <a:prstGeom prst="rect">
            <a:avLst/>
          </a:prstGeom>
        </p:spPr>
      </p:pic>
      <p:pic>
        <p:nvPicPr>
          <p:cNvPr id="6" name="Picture 2" descr="http://logonoid.com/images/postgresql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775" y="2471350"/>
            <a:ext cx="1322630" cy="147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01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RDBMS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Relational Database Management System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oftware to Update </a:t>
            </a:r>
            <a:r>
              <a:rPr lang="en-US" dirty="0"/>
              <a:t>and </a:t>
            </a:r>
            <a:r>
              <a:rPr lang="en-US" dirty="0" smtClean="0"/>
              <a:t>Query </a:t>
            </a:r>
            <a:r>
              <a:rPr lang="en-US" dirty="0"/>
              <a:t>the </a:t>
            </a:r>
            <a:r>
              <a:rPr lang="en-US" dirty="0" smtClean="0"/>
              <a:t>Database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/>
              <a:t>Q</a:t>
            </a:r>
            <a:r>
              <a:rPr lang="en-US" dirty="0" smtClean="0"/>
              <a:t>uestions </a:t>
            </a:r>
            <a:r>
              <a:rPr lang="en-US" dirty="0"/>
              <a:t>and </a:t>
            </a:r>
            <a:r>
              <a:rPr lang="en-US" dirty="0" smtClean="0"/>
              <a:t>Commands can </a:t>
            </a:r>
            <a:r>
              <a:rPr lang="en-US" dirty="0"/>
              <a:t>be posed to the D</a:t>
            </a:r>
            <a:r>
              <a:rPr lang="en-US" dirty="0" smtClean="0"/>
              <a:t>atabase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SQL</a:t>
            </a:r>
          </a:p>
          <a:p>
            <a:pPr marL="0" indent="0">
              <a:buNone/>
            </a:pPr>
            <a:endParaRPr lang="en-US" sz="100" dirty="0" smtClean="0"/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“Which bars are in St. Louis?”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“Which bars have a rating of 4 or higher?”</a:t>
            </a:r>
          </a:p>
          <a:p>
            <a:pPr lvl="2" indent="-274320">
              <a:buFont typeface="Arial" panose="020B0604020202020204" pitchFamily="34" charset="0"/>
              <a:buChar char="•"/>
            </a:pPr>
            <a:r>
              <a:rPr lang="en-US" sz="1800" i="1" dirty="0" smtClean="0"/>
              <a:t>“Insert a new bar record in the Bar table… NOW!”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http://logonoid.com/images/postgresql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390" y="4634421"/>
            <a:ext cx="1322630" cy="147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kalypso.com/uploads/logos/Logo-Ora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612" y="4722427"/>
            <a:ext cx="2100734" cy="105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asphostcentral.com/Images/logo_mssq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49" y="4690346"/>
            <a:ext cx="2089730" cy="111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en/thumb/6/62/MySQL.svg/640px-MySQL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552" y="4895601"/>
            <a:ext cx="1361229" cy="70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sequelgate.com/images/ibm-trainin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172" y="4774685"/>
            <a:ext cx="1246680" cy="99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compass.emory.edu/training/Compass%20Reference%20Guide/FlashHelp/ScreenCaptures/Fundamentals10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507" y="1924377"/>
            <a:ext cx="3763173" cy="193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65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Talking To Our Database…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SQL – Structured Query Language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Communicate Directly w/ Our Database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SQL is Declarative </a:t>
            </a:r>
            <a:r>
              <a:rPr lang="en-US" dirty="0"/>
              <a:t>(“What”) </a:t>
            </a:r>
            <a:r>
              <a:rPr lang="en-US" i="1" dirty="0" smtClean="0"/>
              <a:t>… </a:t>
            </a:r>
            <a:r>
              <a:rPr lang="en-US" i="1" u="sng" dirty="0" smtClean="0"/>
              <a:t>NOT</a:t>
            </a:r>
            <a:r>
              <a:rPr lang="en-US" i="1" dirty="0" smtClean="0"/>
              <a:t> </a:t>
            </a:r>
            <a:r>
              <a:rPr lang="en-US" dirty="0"/>
              <a:t>Imperative (“How</a:t>
            </a:r>
            <a:r>
              <a:rPr lang="en-US" dirty="0" smtClean="0"/>
              <a:t>”)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Results are Returned in a Virtual Table</a:t>
            </a:r>
          </a:p>
          <a:p>
            <a:pPr indent="-274320">
              <a:buFont typeface="Arial" panose="020B0604020202020204" pitchFamily="34" charset="0"/>
              <a:buChar char="•"/>
            </a:pPr>
            <a:r>
              <a:rPr lang="en-US" dirty="0" smtClean="0"/>
              <a:t>4 Ways to Interact w/ Our Database :</a:t>
            </a:r>
          </a:p>
          <a:p>
            <a:pPr marL="0" indent="0">
              <a:buNone/>
            </a:pPr>
            <a:endParaRPr lang="en-US" sz="200" dirty="0" smtClean="0"/>
          </a:p>
          <a:p>
            <a:pPr lvl="1" indent="-274320">
              <a:buFont typeface="Arial" panose="020B0604020202020204" pitchFamily="34" charset="0"/>
              <a:buChar char="•"/>
            </a:pPr>
            <a:r>
              <a:rPr lang="en-US" i="1" dirty="0" smtClean="0"/>
              <a:t>1. Data Control … 2. Data Definition … 3. Data Manipulation … 4. Data Query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http://logonoid.com/images/postgresql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390" y="4634421"/>
            <a:ext cx="1322630" cy="147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kalypso.com/uploads/logos/Logo-Ora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612" y="4722427"/>
            <a:ext cx="2100734" cy="105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asphostcentral.com/Images/logo_mssq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49" y="4690346"/>
            <a:ext cx="2089730" cy="111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en/thumb/6/62/MySQL.svg/640px-MySQL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552" y="4895601"/>
            <a:ext cx="1361229" cy="70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sequelgate.com/images/ibm-trainin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172" y="4774685"/>
            <a:ext cx="1246680" cy="99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compass.emory.edu/training/Compass%20Reference%20Guide/FlashHelp/ScreenCaptures/Fundamentals10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507" y="1924377"/>
            <a:ext cx="3763173" cy="193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3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10272</TotalTime>
  <Words>1456</Words>
  <Application>Microsoft Office PowerPoint</Application>
  <PresentationFormat>Widescreen</PresentationFormat>
  <Paragraphs>273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Retrospect</vt:lpstr>
      <vt:lpstr>Relational Databases and SQL</vt:lpstr>
      <vt:lpstr>What is a Relational Database ?</vt:lpstr>
      <vt:lpstr>What is a Relational Database ?</vt:lpstr>
      <vt:lpstr>Data Types</vt:lpstr>
      <vt:lpstr>Data Types – Numbers</vt:lpstr>
      <vt:lpstr>Data Types – Characters</vt:lpstr>
      <vt:lpstr>Data Types – Dates and Times</vt:lpstr>
      <vt:lpstr>What is a RDBMS ?</vt:lpstr>
      <vt:lpstr>Talking To Our Database…</vt:lpstr>
      <vt:lpstr>Data Control Language (DCL)</vt:lpstr>
      <vt:lpstr>Data Definition Language (DDL)</vt:lpstr>
      <vt:lpstr>Data Manipulation Language (DML)</vt:lpstr>
      <vt:lpstr>Data Query Language (DQL)</vt:lpstr>
      <vt:lpstr>DQL - SELECT Statement</vt:lpstr>
      <vt:lpstr>DQL - SELECT Statement</vt:lpstr>
      <vt:lpstr>Table Design</vt:lpstr>
      <vt:lpstr>Primary Keys, Constraints, and Indexes</vt:lpstr>
      <vt:lpstr>Normalization &amp; Third Normal Form (3NF)</vt:lpstr>
      <vt:lpstr>Normalization &amp; Third Normal Form (3NF)</vt:lpstr>
      <vt:lpstr>Multiple Tables Basics</vt:lpstr>
      <vt:lpstr>Multiple Tables Basics</vt:lpstr>
      <vt:lpstr>Multiple Tables Basics</vt:lpstr>
      <vt:lpstr>NoSQL…</vt:lpstr>
      <vt:lpstr>SQL Tips</vt:lpstr>
      <vt:lpstr>Possible Future Topics</vt:lpstr>
      <vt:lpstr>Resources</vt:lpstr>
      <vt:lpstr>DQL - SELECT Statement - Examples</vt:lpstr>
    </vt:vector>
  </TitlesOfParts>
  <Company>Lumeris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Salt and HAProxy</dc:title>
  <dc:creator>Bryan Jones</dc:creator>
  <cp:lastModifiedBy>Bryan Jones</cp:lastModifiedBy>
  <cp:revision>256</cp:revision>
  <dcterms:created xsi:type="dcterms:W3CDTF">2015-12-03T23:09:43Z</dcterms:created>
  <dcterms:modified xsi:type="dcterms:W3CDTF">2017-05-20T17:39:34Z</dcterms:modified>
</cp:coreProperties>
</file>